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57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92" r:id="rId18"/>
    <p:sldId id="293" r:id="rId19"/>
    <p:sldId id="294" r:id="rId20"/>
    <p:sldId id="280" r:id="rId21"/>
    <p:sldId id="283" r:id="rId22"/>
    <p:sldId id="282" r:id="rId23"/>
    <p:sldId id="28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428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6262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3229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76111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016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0587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1788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0363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6927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7610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0549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9262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45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amyat-naroda.ru/heroes/?adv_search=y&amp;last_name=&#1040;&#1073;&#1089;&#1072;&#1083;&#1103;&#1084;&#1086;&#1074;&amp;first_name=&#1060;&#1072;&#1081;&#1079;&#1091;&#1083;&#1083;&#1072;&amp;middle_name=&#1053;&#1091;&#1088;&#1091;&#1083;&#1083;&#1086;&#1074;&#1080;&#1095;&amp;dat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amyat-naroda.ru/heroes/?adv_search=y&amp;last_name=&#1040;&#1073;&#1089;&#1072;&#1083;&#1103;&#1084;&#1086;&#1074;&amp;first_name=&#1060;&#1072;&#1081;&#1079;&#1091;&#1083;&#1083;&#1072;&amp;middle_name=&#1053;&#1091;&#1088;&#1091;&#1083;&#1083;&#1086;&#1074;&#1080;&#1095;&amp;date_birth=&amp;group=all&amp;types=pamyat_commander:nagrady_nagrad_doc:nagrady_uchet_kartoteka:nagrady_ubilein_kartoteka:pamyat_voenkomat:potery_vpp:pamyat_zsp_parts:kld_upk:kld_vmf:potery_doneseniya_o_poteryah:potery_gospitali:potery_utochenie_poter:potery_spiski_zahoroneniy:potery_voennoplen:potery_iskluchenie_iz_spiskov&amp;page=1" TargetMode="External"/><Relationship Id="rId4" Type="http://schemas.openxmlformats.org/officeDocument/2006/relationships/hyperlink" Target="http://podvignaroda.ru/?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3"/>
            <a:ext cx="8606190" cy="208823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DE0428"/>
                </a:solidFill>
                <a:latin typeface="Georgia" panose="02040502050405020303" pitchFamily="18" charset="0"/>
                <a:cs typeface="Times New Roman" pitchFamily="18" charset="0"/>
              </a:rPr>
              <a:t>«Путь мужества и славы</a:t>
            </a:r>
            <a:r>
              <a:rPr lang="ru-RU" sz="3600" b="1" dirty="0" smtClean="0">
                <a:solidFill>
                  <a:srgbClr val="DE0428"/>
                </a:solidFill>
                <a:latin typeface="Georgia" panose="02040502050405020303" pitchFamily="18" charset="0"/>
              </a:rPr>
              <a:t>»</a:t>
            </a:r>
            <a:r>
              <a:rPr lang="ru-RU" sz="3600" dirty="0" smtClean="0">
                <a:latin typeface="Georgia" panose="02040502050405020303" pitchFamily="18" charset="0"/>
              </a:rPr>
              <a:t/>
            </a:r>
            <a:br>
              <a:rPr lang="ru-RU" sz="3600" dirty="0" smtClean="0">
                <a:latin typeface="Georgia" panose="02040502050405020303" pitchFamily="18" charset="0"/>
              </a:rPr>
            </a:br>
            <a:endParaRPr lang="ru-RU" sz="3600" dirty="0"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3212976"/>
            <a:ext cx="3134152" cy="3115073"/>
          </a:xfrm>
          <a:solidFill>
            <a:srgbClr val="FFC000"/>
          </a:solidFill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800" dirty="0" smtClean="0"/>
              <a:t>Выполнила: </a:t>
            </a:r>
          </a:p>
          <a:p>
            <a:pPr algn="ctr"/>
            <a:r>
              <a:rPr lang="ru-RU" sz="2800" dirty="0" err="1" smtClean="0"/>
              <a:t>Саляхова</a:t>
            </a:r>
            <a:r>
              <a:rPr lang="ru-RU" sz="2800" dirty="0" smtClean="0"/>
              <a:t> Эльвира,</a:t>
            </a:r>
          </a:p>
          <a:p>
            <a:pPr algn="ctr"/>
            <a:r>
              <a:rPr lang="ru-RU" sz="2800" dirty="0" smtClean="0"/>
              <a:t>ученица 4 класса </a:t>
            </a:r>
          </a:p>
          <a:p>
            <a:pPr algn="ctr"/>
            <a:r>
              <a:rPr lang="ru-RU" sz="2800" dirty="0" smtClean="0"/>
              <a:t>ГБОУ СОШ  с. Русский </a:t>
            </a:r>
            <a:r>
              <a:rPr lang="ru-RU" sz="2800" dirty="0" err="1" smtClean="0"/>
              <a:t>Байтуган</a:t>
            </a:r>
            <a:r>
              <a:rPr lang="ru-RU" sz="2800" dirty="0" smtClean="0"/>
              <a:t>.</a:t>
            </a:r>
          </a:p>
          <a:p>
            <a:pPr algn="ctr"/>
            <a:r>
              <a:rPr lang="ru-RU" sz="2800" dirty="0" smtClean="0"/>
              <a:t> </a:t>
            </a:r>
          </a:p>
          <a:p>
            <a:pPr algn="ctr"/>
            <a:r>
              <a:rPr lang="ru-RU" sz="2800" dirty="0" smtClean="0"/>
              <a:t>Научный руководитель:</a:t>
            </a:r>
          </a:p>
          <a:p>
            <a:pPr algn="ctr"/>
            <a:r>
              <a:rPr lang="ru-RU" sz="2800" dirty="0" err="1" smtClean="0"/>
              <a:t>Саляхова</a:t>
            </a:r>
            <a:r>
              <a:rPr lang="ru-RU" sz="2800" dirty="0" smtClean="0"/>
              <a:t> </a:t>
            </a:r>
            <a:r>
              <a:rPr lang="ru-RU" sz="2800" dirty="0" err="1" smtClean="0"/>
              <a:t>Фания</a:t>
            </a:r>
            <a:r>
              <a:rPr lang="ru-RU" sz="2800" dirty="0" smtClean="0"/>
              <a:t> </a:t>
            </a:r>
            <a:r>
              <a:rPr lang="ru-RU" sz="2800" dirty="0" err="1" smtClean="0"/>
              <a:t>Фаткулисламовна</a:t>
            </a:r>
            <a:endParaRPr lang="ru-RU" sz="2800" dirty="0" smtClean="0"/>
          </a:p>
          <a:p>
            <a:pPr algn="ctr"/>
            <a:r>
              <a:rPr lang="ru-RU" sz="2800" dirty="0" smtClean="0"/>
              <a:t>учитель начальных классов</a:t>
            </a:r>
            <a:endParaRPr lang="ru-RU" sz="2800" dirty="0" smtClean="0">
              <a:solidFill>
                <a:srgbClr val="DE04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военная песня - случайный вальс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3526" y="6350921"/>
            <a:ext cx="609600" cy="609600"/>
          </a:xfrm>
          <a:prstGeom prst="rect">
            <a:avLst/>
          </a:prstGeom>
        </p:spPr>
      </p:pic>
      <p:pic>
        <p:nvPicPr>
          <p:cNvPr id="1026" name="Picture 2" descr="C:\Users\Гордеева В.Н\Desktop\Первоцвет\IMG_20200229_1106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248" y="2181992"/>
            <a:ext cx="2448272" cy="414605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0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rgbClr val="663300"/>
                </a:solidFill>
                <a:latin typeface="Cambria" panose="02040503050406030204" pitchFamily="18" charset="0"/>
                <a:cs typeface="Times New Roman" pitchFamily="18" charset="0"/>
              </a:rPr>
              <a:t>В госпитале в Костроме его поставили на ноги, и летом 1943 года оказался он под Курском. В самой огненной и самой танковой битве дралась его дивизия насмерть: сначала выстояла под натиском фашистов, а затем ушла в прорыв. Здесь за доблесть солдат был награжден </a:t>
            </a:r>
            <a:r>
              <a:rPr lang="ru-RU" sz="2800" b="1" dirty="0" smtClean="0">
                <a:solidFill>
                  <a:srgbClr val="663300"/>
                </a:solidFill>
                <a:latin typeface="Cambria" panose="02040503050406030204" pitchFamily="18" charset="0"/>
                <a:cs typeface="Times New Roman" pitchFamily="18" charset="0"/>
              </a:rPr>
              <a:t>орденом Славы</a:t>
            </a:r>
            <a:r>
              <a:rPr lang="ru-RU" sz="2800" dirty="0" smtClean="0">
                <a:solidFill>
                  <a:srgbClr val="663300"/>
                </a:solidFill>
                <a:latin typeface="Cambria" panose="02040503050406030204" pitchFamily="18" charset="0"/>
                <a:cs typeface="Times New Roman" pitchFamily="18" charset="0"/>
              </a:rPr>
              <a:t>. И снова ранение</a:t>
            </a:r>
            <a:r>
              <a:rPr lang="ru-RU" dirty="0" smtClean="0">
                <a:solidFill>
                  <a:srgbClr val="663300"/>
                </a:solidFill>
                <a:latin typeface="Cambria" panose="02040503050406030204" pitchFamily="18" charset="0"/>
              </a:rPr>
              <a:t>.</a:t>
            </a:r>
            <a:endParaRPr lang="ru-RU" dirty="0">
              <a:solidFill>
                <a:srgbClr val="6633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76017"/>
            <a:ext cx="2928958" cy="44422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Теперь минометчик 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Абсалямов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догнал родную часть уже в Белоруссии. Отсюда он прошел смертоносные переправы через Днепр, Буг, Вислу. В январе 1945 года он был награжден медалью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«За освобождение Варшавы». 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Но за это освобождение получил он еще две контузии и снова вернулся в строй.</a:t>
            </a:r>
            <a:endParaRPr lang="ru-RU" sz="28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636" y="304421"/>
            <a:ext cx="2928958" cy="47807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98629" y="764704"/>
            <a:ext cx="4205820" cy="566469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663300"/>
                </a:solidFill>
                <a:latin typeface="Georgia" panose="02040502050405020303" pitchFamily="18" charset="0"/>
              </a:rPr>
              <a:t>Огненным валом катил по войне его 1-й Белорусский фронт, и он действительно оказался первым. Прорвался в апреле 1945 года к стенам Берлина и вместе с другими фронтами пошел на приступ. Ефрейтор </a:t>
            </a:r>
            <a:r>
              <a:rPr lang="ru-RU" sz="2400" dirty="0" err="1" smtClean="0">
                <a:solidFill>
                  <a:srgbClr val="663300"/>
                </a:solidFill>
                <a:latin typeface="Georgia" panose="02040502050405020303" pitchFamily="18" charset="0"/>
              </a:rPr>
              <a:t>Абсалямов</a:t>
            </a:r>
            <a:r>
              <a:rPr lang="ru-RU" sz="2400" dirty="0" smtClean="0">
                <a:solidFill>
                  <a:srgbClr val="663300"/>
                </a:solidFill>
                <a:latin typeface="Georgia" panose="02040502050405020303" pitchFamily="18" charset="0"/>
              </a:rPr>
              <a:t> был награжден </a:t>
            </a:r>
            <a:r>
              <a:rPr lang="ru-RU" sz="24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орденом Красной Звезды и медалью «За взятие Берлина».</a:t>
            </a:r>
            <a:r>
              <a:rPr lang="ru-RU" sz="2400" dirty="0" smtClean="0">
                <a:solidFill>
                  <a:srgbClr val="663300"/>
                </a:solidFill>
                <a:latin typeface="Georgia" panose="02040502050405020303" pitchFamily="18" charset="0"/>
              </a:rPr>
              <a:t> А позже нашла его и другая медаль – </a:t>
            </a:r>
            <a:r>
              <a:rPr lang="ru-RU" sz="24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«За победу над Германией».</a:t>
            </a:r>
            <a:endParaRPr lang="ru-RU" sz="2400" b="1" dirty="0">
              <a:solidFill>
                <a:srgbClr val="6633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57356" y="4286256"/>
            <a:ext cx="2357454" cy="20717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7" y="295944"/>
            <a:ext cx="2494105" cy="22243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609" y="2667341"/>
            <a:ext cx="1928826" cy="30917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3" y="2667341"/>
            <a:ext cx="1857387" cy="30917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05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052736"/>
            <a:ext cx="4614866" cy="507342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Из тех, с кем принял он первый бой, дошли до этой Победы немногие. Почти всех своих товарищей оставил он на пути в Берлин и, когда там же, в Берлине, узнал, что будет участником Парада Победы, то к чувству радости примешалась в его душе и горечь.</a:t>
            </a:r>
            <a:endParaRPr lang="ru-RU" sz="28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340" y="908720"/>
            <a:ext cx="3076394" cy="35753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73051"/>
            <a:ext cx="4114800" cy="215581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 и прошел он на Параде Победы за всех погибших друзей.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64904"/>
            <a:ext cx="3857652" cy="23574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18" y="2564904"/>
            <a:ext cx="3643338" cy="23574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264" y="298436"/>
            <a:ext cx="2714644" cy="18573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543428" cy="25844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273051"/>
            <a:ext cx="3571900" cy="32988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в 1946 году вернулся домой и всю свою уцелевшую на войне жизнь вложил в доблестный труд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857628"/>
            <a:ext cx="3543296" cy="22685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313" y="404652"/>
            <a:ext cx="4556727" cy="33815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28596" y="3857628"/>
            <a:ext cx="4000528" cy="25003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604" name="Picture 4" descr="C:\Users\1\Desktop\ВЕТЕРАН\i (10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929066"/>
            <a:ext cx="3857652" cy="25003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5130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273050"/>
            <a:ext cx="4543428" cy="585311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сожалению, война подорвала его здоровье. Умер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Абсалямов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Файзулла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Нуруллович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3 июня 2009г. Наше село хранит светлую память о нём, о героях , беззаветно выполнивших свой гражданский долг, встав на защиту Родины. Они беспримерный образец мужества, стойкости, самопожертвования и любви к жизни.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C:\Users\1\Desktop\ВЕТЕРАН\DSCN63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80728"/>
            <a:ext cx="3686172" cy="38055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1560" y="548680"/>
            <a:ext cx="8041790" cy="544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489798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C:\Users\Гордеева В.Н\Desktop\Первоцвет\память народ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12" y="980728"/>
            <a:ext cx="830577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5582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C:\Users\1\Desktop\абсал\память народа 1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50067" y="404664"/>
            <a:ext cx="7643866" cy="5761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99923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29684" cy="3643338"/>
          </a:xfrm>
        </p:spPr>
        <p:txBody>
          <a:bodyPr>
            <a:noAutofit/>
          </a:bodyPr>
          <a:lstStyle/>
          <a:p>
            <a:pPr algn="l"/>
            <a:r>
              <a:rPr lang="ru-RU" sz="2400" cap="none" dirty="0" smtClean="0">
                <a:latin typeface="Georgia" panose="02040502050405020303" pitchFamily="18" charset="0"/>
                <a:cs typeface="Times New Roman" pitchFamily="18" charset="0"/>
              </a:rPr>
              <a:t>Быстро летит время. Всё меньше становится среди нас ветеранов </a:t>
            </a:r>
            <a:r>
              <a:rPr lang="ru-RU" sz="2400" cap="none" dirty="0" smtClean="0">
                <a:solidFill>
                  <a:srgbClr val="663300"/>
                </a:solidFill>
                <a:latin typeface="Georgia" panose="02040502050405020303" pitchFamily="18" charset="0"/>
                <a:cs typeface="Times New Roman" pitchFamily="18" charset="0"/>
              </a:rPr>
              <a:t>великой</a:t>
            </a:r>
            <a:r>
              <a:rPr lang="ru-RU" sz="2400" cap="none" dirty="0" smtClean="0">
                <a:latin typeface="Georgia" panose="02040502050405020303" pitchFamily="18" charset="0"/>
                <a:cs typeface="Times New Roman" pitchFamily="18" charset="0"/>
              </a:rPr>
              <a:t> войны. Мы живем мирно и счастливо благодаря тем, кто сражался за наше светлое будущее. Нам хочется узнать о тех, кто дал нам мир. В каждой семье есть своя маленькая история войны, и мы должны как можно больше узнать о подвиге наших дедов и прадедов – славных защитников родины.</a:t>
            </a:r>
            <a:br>
              <a:rPr lang="ru-RU" sz="2400" cap="none" dirty="0" smtClean="0">
                <a:latin typeface="Georgia" panose="02040502050405020303" pitchFamily="18" charset="0"/>
                <a:cs typeface="Times New Roman" pitchFamily="18" charset="0"/>
              </a:rPr>
            </a:br>
            <a:endParaRPr lang="ru-RU" sz="2400" cap="none" dirty="0"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 flipV="1">
            <a:off x="457200" y="4000503"/>
            <a:ext cx="4040188" cy="142875"/>
          </a:xfrm>
        </p:spPr>
        <p:txBody>
          <a:bodyPr>
            <a:normAutofit fontScale="25000" lnSpcReduction="20000"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9552" y="3140968"/>
            <a:ext cx="3607792" cy="2448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3929066"/>
            <a:ext cx="4041775" cy="214314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14341" name="Picture 5" descr="C:\Users\1\Desktop\ВЕТЕРАН\1362585599veterany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604544" y="2967038"/>
            <a:ext cx="3341687" cy="33416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132161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cap="none" dirty="0" smtClean="0">
                <a:latin typeface="Georgia" panose="02040502050405020303" pitchFamily="18" charset="0"/>
                <a:cs typeface="Times New Roman" pitchFamily="18" charset="0"/>
              </a:rPr>
              <a:t>Я помню! Я горжусь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 rot="5400000">
            <a:off x="-6893799" y="-35719"/>
            <a:ext cx="857256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5072066" y="1785926"/>
            <a:ext cx="3614734" cy="478634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600" dirty="0" smtClean="0">
                <a:latin typeface="Georgia" pitchFamily="18" charset="0"/>
              </a:rPr>
              <a:t>Ты прошёл всю войну,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Ты прополз всю войну,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От границы Москвы,  до Берлина.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Ты держись, ветеран,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Подожди умирать,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Посмотри на внучат и на сына.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Вспомни всех, ветеран,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Тех, с кем ты воевал,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Кто в окопах зимою и летом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Погибал, побеждал,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Жил, смеялся, стрелял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И друзей хоронил на рассветах.</a:t>
            </a:r>
          </a:p>
          <a:p>
            <a:pPr>
              <a:buNone/>
            </a:pPr>
            <a:r>
              <a:rPr lang="ru-RU" sz="3600" dirty="0" smtClean="0">
                <a:latin typeface="Georgia" pitchFamily="18" charset="0"/>
              </a:rPr>
              <a:t> Бой окончен, совсем,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И последний салют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Отдают молодые солдаты…</a:t>
            </a:r>
          </a:p>
          <a:p>
            <a:pPr>
              <a:buNone/>
            </a:pPr>
            <a:endParaRPr lang="ru-RU" sz="2800" dirty="0">
              <a:latin typeface="Georgia" panose="02040502050405020303" pitchFamily="18" charset="0"/>
            </a:endParaRPr>
          </a:p>
        </p:txBody>
      </p:sp>
      <p:pic>
        <p:nvPicPr>
          <p:cNvPr id="27650" name="Picture 2" descr="C:\Users\1\Desktop\11 00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520" y="1643050"/>
            <a:ext cx="4357718" cy="49434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13216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68096" y="764704"/>
            <a:ext cx="7692336" cy="345638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дальнейшем, я хочу собрать более полный материал о ветеранах Великой Отечественной войны, жителях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Байтугана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пополнения краеведческого музея села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Байтуган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 rot="5400000">
            <a:off x="-6893799" y="-35719"/>
            <a:ext cx="857256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none" dirty="0" smtClean="0"/>
              <a:t>Ссылки на ресурсы</a:t>
            </a:r>
            <a:endParaRPr lang="ru-RU" cap="none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475656" y="1772816"/>
            <a:ext cx="7128792" cy="4536544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 smtClean="0"/>
              <a:t>1. </a:t>
            </a:r>
            <a:r>
              <a:rPr lang="ru-RU" sz="2800" dirty="0" smtClean="0">
                <a:hlinkClick r:id="rId3"/>
              </a:rPr>
              <a:t>https://pamyat-naroda.ru/heroes/?adv_search=y&amp;last_name=Абсалямов&amp;first_name=Файзулла&amp;middle_name=Нуруллович&amp;date</a:t>
            </a:r>
            <a:endParaRPr lang="ru-RU" sz="2800" dirty="0" smtClean="0"/>
          </a:p>
          <a:p>
            <a:r>
              <a:rPr lang="en-US" sz="2800" dirty="0" smtClean="0"/>
              <a:t>2. </a:t>
            </a:r>
            <a:r>
              <a:rPr lang="ru-RU" sz="2800" u="sng" dirty="0" smtClean="0">
                <a:hlinkClick r:id="rId4"/>
              </a:rPr>
              <a:t>http://podvignaroda.ru/?#id=1510160956&amp;tab=navDetailManUbil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>
                <a:sym typeface="Wingdings" pitchFamily="2" charset="2"/>
              </a:rPr>
              <a:t>3.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ru-RU" sz="2800" u="sng" dirty="0" smtClean="0">
                <a:hlinkClick r:id="rId5"/>
              </a:rPr>
              <a:t>https://pamyat-naroda.ru/heroes/?adv_search=y&amp;last_name=Абсалямов&amp;first_name=Файзулла&amp;middle_name=Нуруллович&amp;date_birth=&amp;group=all&amp;types=pamyat_commander:nagrady_nagrad_doc:nagrady_uchet_kartoteka:nagrady_ubilein_kartoteka:pamyat_voenkomat:potery_vpp:pamyat_zsp_parts:kld_upk:kld_vmf:potery_doneseniya_o_poteryah:potery_gospitali:potery_utochenie_poter:potery_spiski_zahoroneniy:potery_voennoplen:potery_iskluchenie_iz_spiskov&amp;page=1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>
                <a:sym typeface="Wingdings" pitchFamily="2" charset="2"/>
              </a:rPr>
              <a:t>4. Документальные видеоисточники.</a:t>
            </a:r>
          </a:p>
          <a:p>
            <a:pPr lvl="0">
              <a:buNone/>
            </a:pPr>
            <a:r>
              <a:rPr lang="ru-RU" sz="2800" dirty="0" smtClean="0"/>
              <a:t>5. Фотографии, медали, документы, архивы семьи Абсалямовых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ВЕТЕРАН\p78_bezimeni-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Users\1\Desktop\ВЕТЕРАН\p78_bezimeni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949896"/>
          </a:xfrm>
        </p:spPr>
        <p:txBody>
          <a:bodyPr/>
          <a:lstStyle/>
          <a:p>
            <a:pPr algn="ctr"/>
            <a:r>
              <a:rPr lang="ru-RU" cap="none" dirty="0" smtClean="0">
                <a:solidFill>
                  <a:srgbClr val="663300"/>
                </a:solidFill>
                <a:latin typeface="Georgia" panose="02040502050405020303" pitchFamily="18" charset="0"/>
              </a:rPr>
              <a:t>Гипотеза</a:t>
            </a:r>
            <a:endParaRPr lang="ru-RU" cap="none" dirty="0">
              <a:solidFill>
                <a:srgbClr val="663300"/>
              </a:solidFill>
              <a:latin typeface="Georgia" panose="02040502050405020303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439" y="1865508"/>
            <a:ext cx="4214842" cy="37699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 rot="10800000" flipV="1">
            <a:off x="5220070" y="1865508"/>
            <a:ext cx="3465139" cy="40638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Georgia" panose="02040502050405020303" pitchFamily="18" charset="0"/>
                <a:cs typeface="Times New Roman" pitchFamily="18" charset="0"/>
              </a:rPr>
              <a:t>Мы много читали и слышали о войне. Но мы не знаем какой вклад внес каждый человек </a:t>
            </a:r>
            <a:r>
              <a:rPr lang="ru-RU" sz="2800" i="1" dirty="0" smtClean="0">
                <a:latin typeface="Georgia" panose="02040502050405020303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latin typeface="Georgia" panose="02040502050405020303" pitchFamily="18" charset="0"/>
                <a:cs typeface="Times New Roman" pitchFamily="18" charset="0"/>
              </a:rPr>
              <a:t>победу над фашисткой Германией.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57224" y="2571744"/>
            <a:ext cx="7772400" cy="3197231"/>
          </a:xfrm>
        </p:spPr>
        <p:txBody>
          <a:bodyPr>
            <a:noAutofit/>
          </a:bodyPr>
          <a:lstStyle/>
          <a:p>
            <a:pPr algn="l"/>
            <a:r>
              <a:rPr lang="ru-RU" sz="2400" b="1" cap="none" dirty="0" smtClean="0">
                <a:solidFill>
                  <a:srgbClr val="663300"/>
                </a:solidFill>
                <a:latin typeface="Georgia" panose="02040502050405020303" pitchFamily="18" charset="0"/>
              </a:rPr>
              <a:t>Задачи</a:t>
            </a:r>
            <a:r>
              <a:rPr lang="ru-RU" sz="2400" b="0" cap="none" dirty="0" smtClean="0">
                <a:solidFill>
                  <a:srgbClr val="663300"/>
                </a:solidFill>
                <a:latin typeface="Georgia" panose="02040502050405020303" pitchFamily="18" charset="0"/>
              </a:rPr>
              <a:t>:</a:t>
            </a:r>
            <a:br>
              <a:rPr lang="ru-RU" sz="2400" b="0" cap="none" dirty="0" smtClean="0">
                <a:solidFill>
                  <a:srgbClr val="663300"/>
                </a:solidFill>
                <a:latin typeface="Georgia" panose="02040502050405020303" pitchFamily="18" charset="0"/>
              </a:rPr>
            </a:br>
            <a:r>
              <a:rPr lang="ru-RU" sz="2400" b="0" cap="none" dirty="0" smtClean="0">
                <a:solidFill>
                  <a:srgbClr val="663300"/>
                </a:solidFill>
                <a:latin typeface="Georgia" panose="02040502050405020303" pitchFamily="18" charset="0"/>
                <a:cs typeface="Times New Roman" pitchFamily="18" charset="0"/>
              </a:rPr>
              <a:t>1) Изучить биографию и путь боевой славы </a:t>
            </a:r>
            <a:r>
              <a:rPr lang="ru-RU" sz="2400" b="0" cap="none" dirty="0" err="1" smtClean="0">
                <a:solidFill>
                  <a:srgbClr val="663300"/>
                </a:solidFill>
                <a:latin typeface="Georgia" panose="02040502050405020303" pitchFamily="18" charset="0"/>
                <a:cs typeface="Times New Roman" pitchFamily="18" charset="0"/>
              </a:rPr>
              <a:t>Абсалямова</a:t>
            </a:r>
            <a:r>
              <a:rPr lang="ru-RU" sz="2400" b="0" cap="none" dirty="0" smtClean="0">
                <a:solidFill>
                  <a:srgbClr val="663300"/>
                </a:solidFill>
                <a:latin typeface="Georgia" panose="02040502050405020303" pitchFamily="18" charset="0"/>
                <a:cs typeface="Times New Roman" pitchFamily="18" charset="0"/>
              </a:rPr>
              <a:t> Ф.Н.</a:t>
            </a:r>
            <a:r>
              <a:rPr lang="ru-RU" sz="2400" cap="none" dirty="0">
                <a:solidFill>
                  <a:srgbClr val="663300"/>
                </a:solidFill>
                <a:latin typeface="Georgia" panose="02040502050405020303" pitchFamily="18" charset="0"/>
                <a:cs typeface="Times New Roman" pitchFamily="18" charset="0"/>
              </a:rPr>
              <a:t/>
            </a:r>
            <a:br>
              <a:rPr lang="ru-RU" sz="2400" cap="none" dirty="0">
                <a:solidFill>
                  <a:srgbClr val="663300"/>
                </a:solidFill>
                <a:latin typeface="Georgia" panose="02040502050405020303" pitchFamily="18" charset="0"/>
                <a:cs typeface="Times New Roman" pitchFamily="18" charset="0"/>
              </a:rPr>
            </a:br>
            <a:r>
              <a:rPr lang="ru-RU" sz="2400" b="0" cap="none" dirty="0" smtClean="0">
                <a:solidFill>
                  <a:srgbClr val="663300"/>
                </a:solidFill>
                <a:latin typeface="Georgia" panose="02040502050405020303" pitchFamily="18" charset="0"/>
                <a:cs typeface="Times New Roman" pitchFamily="18" charset="0"/>
              </a:rPr>
              <a:t> 2) Рассказать моим одноклассникам о героизме нашего односельчанина </a:t>
            </a:r>
            <a:r>
              <a:rPr lang="ru-RU" sz="2400" b="0" cap="none" dirty="0" err="1" smtClean="0">
                <a:solidFill>
                  <a:srgbClr val="663300"/>
                </a:solidFill>
                <a:latin typeface="Georgia" panose="02040502050405020303" pitchFamily="18" charset="0"/>
                <a:cs typeface="Times New Roman" pitchFamily="18" charset="0"/>
              </a:rPr>
              <a:t>Файзуллы</a:t>
            </a:r>
            <a:r>
              <a:rPr lang="ru-RU" sz="2400" b="0" cap="none" dirty="0" smtClean="0">
                <a:solidFill>
                  <a:srgbClr val="663300"/>
                </a:solidFill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ru-RU" sz="2400" b="0" cap="none" dirty="0" err="1" smtClean="0">
                <a:solidFill>
                  <a:srgbClr val="663300"/>
                </a:solidFill>
                <a:latin typeface="Georgia" panose="02040502050405020303" pitchFamily="18" charset="0"/>
                <a:cs typeface="Times New Roman" pitchFamily="18" charset="0"/>
              </a:rPr>
              <a:t>Нурулловича</a:t>
            </a:r>
            <a:r>
              <a:rPr lang="ru-RU" sz="2400" b="0" cap="none" dirty="0" smtClean="0">
                <a:solidFill>
                  <a:srgbClr val="663300"/>
                </a:solidFill>
                <a:latin typeface="Georgia" panose="02040502050405020303" pitchFamily="18" charset="0"/>
                <a:cs typeface="Times New Roman" pitchFamily="18" charset="0"/>
              </a:rPr>
              <a:t>.</a:t>
            </a:r>
            <a:br>
              <a:rPr lang="ru-RU" sz="2400" b="0" cap="none" dirty="0" smtClean="0">
                <a:solidFill>
                  <a:srgbClr val="663300"/>
                </a:solidFill>
                <a:latin typeface="Georgia" panose="02040502050405020303" pitchFamily="18" charset="0"/>
                <a:cs typeface="Times New Roman" pitchFamily="18" charset="0"/>
              </a:rPr>
            </a:br>
            <a:r>
              <a:rPr lang="ru-RU" sz="2400" b="0" cap="none" dirty="0" smtClean="0">
                <a:solidFill>
                  <a:srgbClr val="663300"/>
                </a:solidFill>
                <a:latin typeface="Georgia" panose="02040502050405020303" pitchFamily="18" charset="0"/>
                <a:cs typeface="Times New Roman" pitchFamily="18" charset="0"/>
              </a:rPr>
              <a:t> 3) Сохранить память о солдате </a:t>
            </a:r>
            <a:r>
              <a:rPr lang="ru-RU" sz="2400" b="0" cap="none" dirty="0" err="1" smtClean="0">
                <a:solidFill>
                  <a:srgbClr val="663300"/>
                </a:solidFill>
                <a:latin typeface="Georgia" panose="02040502050405020303" pitchFamily="18" charset="0"/>
                <a:cs typeface="Times New Roman" pitchFamily="18" charset="0"/>
              </a:rPr>
              <a:t>Абсалямове</a:t>
            </a:r>
            <a:r>
              <a:rPr lang="ru-RU" sz="2400" b="0" cap="none" dirty="0" smtClean="0">
                <a:solidFill>
                  <a:srgbClr val="663300"/>
                </a:solidFill>
                <a:latin typeface="Georgia" panose="02040502050405020303" pitchFamily="18" charset="0"/>
                <a:cs typeface="Times New Roman" pitchFamily="18" charset="0"/>
              </a:rPr>
              <a:t> Ф.Н., воевавшем с 1941 года по 1946 года и завершившего свой боевой путь в Берлине</a:t>
            </a:r>
            <a:r>
              <a:rPr lang="ru-RU" sz="2400" b="0" cap="none" dirty="0" smtClean="0">
                <a:latin typeface="Georgia" panose="02040502050405020303" pitchFamily="18" charset="0"/>
                <a:cs typeface="Times New Roman" pitchFamily="18" charset="0"/>
              </a:rPr>
              <a:t>.</a:t>
            </a:r>
            <a:endParaRPr lang="ru-RU" sz="2400" b="0" cap="none" dirty="0"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14348" y="428604"/>
            <a:ext cx="7772400" cy="2214577"/>
          </a:xfrm>
        </p:spPr>
        <p:txBody>
          <a:bodyPr/>
          <a:lstStyle/>
          <a:p>
            <a:r>
              <a:rPr lang="ru-RU" sz="2400" b="1" dirty="0" smtClean="0">
                <a:solidFill>
                  <a:srgbClr val="663300"/>
                </a:solidFill>
                <a:latin typeface="Georgia" panose="02040502050405020303" pitchFamily="18" charset="0"/>
                <a:cs typeface="Times New Roman" pitchFamily="18" charset="0"/>
              </a:rPr>
              <a:t>Цель исследовательской работы: </a:t>
            </a:r>
            <a:r>
              <a:rPr lang="ru-RU" sz="2400" dirty="0" smtClean="0">
                <a:solidFill>
                  <a:srgbClr val="663300"/>
                </a:solidFill>
                <a:latin typeface="Georgia" panose="02040502050405020303" pitchFamily="18" charset="0"/>
                <a:cs typeface="Times New Roman" pitchFamily="18" charset="0"/>
              </a:rPr>
              <a:t>на примере биографии моего односельчанина  </a:t>
            </a:r>
            <a:r>
              <a:rPr lang="ru-RU" sz="2400" dirty="0" err="1" smtClean="0">
                <a:solidFill>
                  <a:srgbClr val="663300"/>
                </a:solidFill>
                <a:latin typeface="Georgia" panose="02040502050405020303" pitchFamily="18" charset="0"/>
                <a:cs typeface="Times New Roman" pitchFamily="18" charset="0"/>
              </a:rPr>
              <a:t>Абсалямова</a:t>
            </a:r>
            <a:r>
              <a:rPr lang="ru-RU" sz="2400" dirty="0" smtClean="0">
                <a:solidFill>
                  <a:srgbClr val="663300"/>
                </a:solidFill>
                <a:latin typeface="Georgia" panose="02040502050405020303" pitchFamily="18" charset="0"/>
                <a:cs typeface="Times New Roman" pitchFamily="18" charset="0"/>
              </a:rPr>
              <a:t> Ф.Н., прошедшего войну от Москвы до Берлина, показать мужество, героизм, любовь к Родине, стойкость советского солдата – защитника Отечества!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85786" y="3214687"/>
            <a:ext cx="7772400" cy="1654473"/>
          </a:xfrm>
        </p:spPr>
        <p:txBody>
          <a:bodyPr>
            <a:normAutofit/>
          </a:bodyPr>
          <a:lstStyle/>
          <a:p>
            <a:pPr algn="l"/>
            <a:r>
              <a:rPr lang="ru-RU" sz="2400" b="1" cap="none" dirty="0" smtClean="0">
                <a:latin typeface="Georgia" panose="02040502050405020303" pitchFamily="18" charset="0"/>
                <a:cs typeface="Times New Roman" pitchFamily="18" charset="0"/>
              </a:rPr>
              <a:t>Методы исследования</a:t>
            </a:r>
            <a:r>
              <a:rPr lang="ru-RU" sz="2400" b="0" cap="none" dirty="0" smtClean="0">
                <a:latin typeface="Georgia" panose="02040502050405020303" pitchFamily="18" charset="0"/>
                <a:cs typeface="Times New Roman" pitchFamily="18" charset="0"/>
              </a:rPr>
              <a:t>: изучение семейного архива, просмотр документальных видео - источников и </a:t>
            </a:r>
            <a:r>
              <a:rPr lang="ru-RU" sz="2400" b="0" cap="none" dirty="0" err="1" smtClean="0">
                <a:latin typeface="Georgia" panose="02040502050405020303" pitchFamily="18" charset="0"/>
                <a:cs typeface="Times New Roman" pitchFamily="18" charset="0"/>
              </a:rPr>
              <a:t>интернет-ресурсов</a:t>
            </a:r>
            <a:r>
              <a:rPr lang="ru-RU" sz="2400" b="0" cap="none" dirty="0" smtClean="0">
                <a:latin typeface="Georgia" panose="02040502050405020303" pitchFamily="18" charset="0"/>
                <a:cs typeface="Times New Roman" pitchFamily="18" charset="0"/>
              </a:rPr>
              <a:t>, воспоминания  ветерана, рассказы родных и сельчан.</a:t>
            </a:r>
            <a:endParaRPr lang="ru-RU" sz="2400" b="0" cap="none" dirty="0"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22313" y="692695"/>
            <a:ext cx="7772400" cy="1800201"/>
          </a:xfrm>
        </p:spPr>
        <p:txBody>
          <a:bodyPr/>
          <a:lstStyle/>
          <a:p>
            <a:endParaRPr lang="ru-RU" sz="2400" b="1" dirty="0" smtClean="0">
              <a:latin typeface="Georgia" panose="02040502050405020303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663300"/>
                </a:solidFill>
                <a:latin typeface="Georgia" panose="02040502050405020303" pitchFamily="18" charset="0"/>
                <a:cs typeface="Times New Roman" pitchFamily="18" charset="0"/>
              </a:rPr>
              <a:t>Объект исследования:</a:t>
            </a:r>
            <a:r>
              <a:rPr lang="ru-RU" sz="2400" dirty="0" smtClean="0">
                <a:solidFill>
                  <a:srgbClr val="663300"/>
                </a:solidFill>
                <a:latin typeface="Georgia" panose="02040502050405020303" pitchFamily="18" charset="0"/>
                <a:cs typeface="Times New Roman" pitchFamily="18" charset="0"/>
              </a:rPr>
              <a:t> биография  </a:t>
            </a:r>
            <a:r>
              <a:rPr lang="ru-RU" sz="2400" dirty="0" err="1" smtClean="0">
                <a:solidFill>
                  <a:srgbClr val="663300"/>
                </a:solidFill>
                <a:latin typeface="Georgia" panose="02040502050405020303" pitchFamily="18" charset="0"/>
                <a:cs typeface="Times New Roman" pitchFamily="18" charset="0"/>
              </a:rPr>
              <a:t>Абсалямова</a:t>
            </a:r>
            <a:r>
              <a:rPr lang="ru-RU" sz="2400" dirty="0" smtClean="0">
                <a:solidFill>
                  <a:srgbClr val="663300"/>
                </a:solidFill>
                <a:latin typeface="Georgia" panose="02040502050405020303" pitchFamily="18" charset="0"/>
                <a:cs typeface="Times New Roman" pitchFamily="18" charset="0"/>
              </a:rPr>
              <a:t> Ф.Н. солдата-миномётчика, ефрейтора, участника двух парадов  Великой Отечественной войны.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786182" y="273050"/>
            <a:ext cx="4900618" cy="5853113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sz="2800" dirty="0" smtClean="0"/>
          </a:p>
          <a:p>
            <a:pPr>
              <a:lnSpc>
                <a:spcPct val="120000"/>
              </a:lnSpc>
              <a:buNone/>
            </a:pPr>
            <a:r>
              <a:rPr lang="ru-RU" sz="6200" dirty="0" err="1" smtClean="0">
                <a:latin typeface="Georgia" panose="02040502050405020303" pitchFamily="18" charset="0"/>
                <a:cs typeface="Times New Roman" pitchFamily="18" charset="0"/>
              </a:rPr>
              <a:t>Абсалямов</a:t>
            </a:r>
            <a:r>
              <a:rPr lang="ru-RU" sz="6200" dirty="0" smtClean="0"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ru-RU" sz="6200" dirty="0" err="1" smtClean="0">
                <a:latin typeface="Georgia" panose="02040502050405020303" pitchFamily="18" charset="0"/>
                <a:cs typeface="Times New Roman" pitchFamily="18" charset="0"/>
              </a:rPr>
              <a:t>Файзулла</a:t>
            </a:r>
            <a:r>
              <a:rPr lang="ru-RU" sz="6200" dirty="0" smtClean="0"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ru-RU" sz="6200" dirty="0" err="1" smtClean="0">
                <a:latin typeface="Georgia" panose="02040502050405020303" pitchFamily="18" charset="0"/>
                <a:cs typeface="Times New Roman" pitchFamily="18" charset="0"/>
              </a:rPr>
              <a:t>Нуруллович</a:t>
            </a:r>
            <a:r>
              <a:rPr lang="ru-RU" sz="6200" dirty="0" smtClean="0">
                <a:latin typeface="Georgia" panose="02040502050405020303" pitchFamily="18" charset="0"/>
                <a:cs typeface="Times New Roman" pitchFamily="18" charset="0"/>
              </a:rPr>
              <a:t>  родился 1 апреля 1921 года в селе Татарский </a:t>
            </a:r>
            <a:r>
              <a:rPr lang="ru-RU" sz="6200" dirty="0" err="1" smtClean="0">
                <a:latin typeface="Georgia" panose="02040502050405020303" pitchFamily="18" charset="0"/>
                <a:cs typeface="Times New Roman" pitchFamily="18" charset="0"/>
              </a:rPr>
              <a:t>Байтуган</a:t>
            </a:r>
            <a:r>
              <a:rPr lang="ru-RU" sz="6200" dirty="0" smtClean="0">
                <a:latin typeface="Georgia" panose="02040502050405020303" pitchFamily="18" charset="0"/>
                <a:cs typeface="Times New Roman" pitchFamily="18" charset="0"/>
              </a:rPr>
              <a:t> в бедной семье крестьян. Отец его, активный участник революции, воевал за лучшую долю на фронтах гражданской войны, но сам до лучших дней не дожил. Четверо детей осиротели рано, и без отца им жилось тяжело. Но жизнь они себе выбрали честную и достойную. До войны работал </a:t>
            </a:r>
            <a:r>
              <a:rPr lang="ru-RU" sz="6200" dirty="0" err="1" smtClean="0">
                <a:latin typeface="Georgia" panose="02040502050405020303" pitchFamily="18" charset="0"/>
                <a:cs typeface="Times New Roman" pitchFamily="18" charset="0"/>
              </a:rPr>
              <a:t>Файзулла</a:t>
            </a:r>
            <a:r>
              <a:rPr lang="ru-RU" sz="6200" dirty="0" smtClean="0"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ru-RU" sz="6200" dirty="0" err="1" smtClean="0">
                <a:latin typeface="Georgia" panose="02040502050405020303" pitchFamily="18" charset="0"/>
                <a:cs typeface="Times New Roman" pitchFamily="18" charset="0"/>
              </a:rPr>
              <a:t>Нуруллович</a:t>
            </a:r>
            <a:r>
              <a:rPr lang="ru-RU" sz="6200" dirty="0" smtClean="0">
                <a:latin typeface="Georgia" panose="02040502050405020303" pitchFamily="18" charset="0"/>
                <a:cs typeface="Times New Roman" pitchFamily="18" charset="0"/>
              </a:rPr>
              <a:t> в колхозе, а в ноябре 1940 года был призван в армию и направлен в 102-й пограничный полк на границе с Маньчжурией</a:t>
            </a:r>
            <a:r>
              <a:rPr lang="ru-RU" sz="2800" dirty="0" smtClean="0">
                <a:latin typeface="Georgia" panose="02040502050405020303" pitchFamily="18" charset="0"/>
              </a:rPr>
              <a:t>.</a:t>
            </a: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500042"/>
            <a:ext cx="3008313" cy="56261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 descr="H:\11 001 - копия (2)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3214710" cy="55007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857232"/>
            <a:ext cx="5111750" cy="5268931"/>
          </a:xfrm>
        </p:spPr>
        <p:txBody>
          <a:bodyPr/>
          <a:lstStyle/>
          <a:p>
            <a:r>
              <a:rPr lang="ru-RU" sz="2800" dirty="0" smtClean="0">
                <a:latin typeface="Georgia" panose="02040502050405020303" pitchFamily="18" charset="0"/>
                <a:cs typeface="Times New Roman" pitchFamily="18" charset="0"/>
              </a:rPr>
              <a:t>Когда война началась на западе, боец </a:t>
            </a:r>
            <a:r>
              <a:rPr lang="ru-RU" sz="2800" dirty="0" err="1" smtClean="0">
                <a:latin typeface="Georgia" panose="02040502050405020303" pitchFamily="18" charset="0"/>
                <a:cs typeface="Times New Roman" pitchFamily="18" charset="0"/>
              </a:rPr>
              <a:t>Абсалямов</a:t>
            </a:r>
            <a:r>
              <a:rPr lang="ru-RU" sz="2800" dirty="0" smtClean="0">
                <a:latin typeface="Georgia" panose="02040502050405020303" pitchFamily="18" charset="0"/>
                <a:cs typeface="Times New Roman" pitchFamily="18" charset="0"/>
              </a:rPr>
              <a:t> был переброшен на Запад. Осенью 1941 года он стал минометчиком 120-й батареи Уральской Краснознаменной ордена Суворова 175 дивизии</a:t>
            </a:r>
            <a:r>
              <a:rPr lang="ru-RU" dirty="0" smtClean="0">
                <a:latin typeface="Georgia" panose="02040502050405020303" pitchFamily="18" charset="0"/>
              </a:rPr>
              <a:t>, 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17410" name="Picture 2" descr="C:\Users\1\Desktop\11 001 - копия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00108"/>
            <a:ext cx="3000396" cy="49292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273050"/>
            <a:ext cx="3900486" cy="58531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Дивизия, отправляясь на фронт, прошла по пути в Куйбышеве на параде в честь Великого Октября и вскоре уже громила врага под Москвой. Там и принял минометчик 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Абсалямов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свой первый бой. А затем, с боями, пошел по войне.</a:t>
            </a:r>
            <a:endParaRPr lang="ru-RU" sz="28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279" y="300335"/>
            <a:ext cx="448603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 descr="C:\Users\1\Desktop\ВЕТЕРАН\i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907" y="3815380"/>
            <a:ext cx="4415407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За бои под Смоленском и на московском направлении рядовой 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Абсалямов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был награжден медалью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«За отвагу».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После ранения его направили для лечения в тыл. </a:t>
            </a:r>
            <a:endParaRPr lang="ru-RU" sz="28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596" y="376017"/>
            <a:ext cx="2857520" cy="44422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</TotalTime>
  <Words>739</Words>
  <Application>Microsoft Office PowerPoint</Application>
  <PresentationFormat>Экран (4:3)</PresentationFormat>
  <Paragraphs>40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Интеграл</vt:lpstr>
      <vt:lpstr>«Путь мужества и славы» </vt:lpstr>
      <vt:lpstr>Быстро летит время. Всё меньше становится среди нас ветеранов великой войны. Мы живем мирно и счастливо благодаря тем, кто сражался за наше светлое будущее. Нам хочется узнать о тех, кто дал нам мир. В каждой семье есть своя маленькая история войны, и мы должны как можно больше узнать о подвиге наших дедов и прадедов – славных защитников родины. </vt:lpstr>
      <vt:lpstr>Гипотеза</vt:lpstr>
      <vt:lpstr>Задачи: 1) Изучить биографию и путь боевой славы Абсалямова Ф.Н.  2) Рассказать моим одноклассникам о героизме нашего односельчанина Файзуллы Нурулловича.  3) Сохранить память о солдате Абсалямове Ф.Н., воевавшем с 1941 года по 1946 года и завершившего свой боевой путь в Берлине.</vt:lpstr>
      <vt:lpstr>Методы исследования: изучение семейного архива, просмотр документальных видео - источников и интернет-ресурсов, воспоминания  ветерана, рассказы родных и сельчан.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Я помню! Я горжусь!</vt:lpstr>
      <vt:lpstr>         </vt:lpstr>
      <vt:lpstr>Ссылки на ресурсы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«Путь мужества и славы»</dc:title>
  <dc:creator>1</dc:creator>
  <cp:lastModifiedBy>Гордеева В.Н</cp:lastModifiedBy>
  <cp:revision>69</cp:revision>
  <dcterms:created xsi:type="dcterms:W3CDTF">2015-03-28T17:47:47Z</dcterms:created>
  <dcterms:modified xsi:type="dcterms:W3CDTF">2020-06-10T04:51:44Z</dcterms:modified>
</cp:coreProperties>
</file>